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15" r:id="rId6"/>
    <p:sldId id="316" r:id="rId7"/>
    <p:sldId id="317" r:id="rId8"/>
    <p:sldId id="318" r:id="rId9"/>
    <p:sldId id="326" r:id="rId10"/>
    <p:sldId id="319" r:id="rId11"/>
    <p:sldId id="320" r:id="rId12"/>
    <p:sldId id="327" r:id="rId13"/>
    <p:sldId id="328" r:id="rId14"/>
    <p:sldId id="329"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handoutMaster" Target="handoutMasters/handoutMaster1.xml" /><Relationship Id="rId3" Type="http://schemas.openxmlformats.org/officeDocument/2006/relationships/customXml" Target="../customXml/item3.xml" /><Relationship Id="rId21"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notesMaster" Target="notesMasters/notesMaster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microsoft.com/office/2018/10/relationships/authors" Target="author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commentAuthors" Target="commentAuthor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heme" Target="theme/theme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75662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05465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8983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242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 /><Relationship Id="rId2" Type="http://schemas.openxmlformats.org/officeDocument/2006/relationships/image" Target="../media/image2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Master" Target="../slideMasters/slideMaster1.xml" /><Relationship Id="rId5" Type="http://schemas.openxmlformats.org/officeDocument/2006/relationships/image" Target="../media/image24.svg" /><Relationship Id="rId4" Type="http://schemas.openxmlformats.org/officeDocument/2006/relationships/image" Target="../media/image15.png"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 /><Relationship Id="rId2" Type="http://schemas.openxmlformats.org/officeDocument/2006/relationships/image" Target="../media/image25.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 Id="rId5" Type="http://schemas.openxmlformats.org/officeDocument/2006/relationships/image" Target="../media/image6.svg" /><Relationship Id="rId4" Type="http://schemas.openxmlformats.org/officeDocument/2006/relationships/image" Target="../media/image5.png"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 Id="rId5" Type="http://schemas.openxmlformats.org/officeDocument/2006/relationships/image" Target="../media/image12.svg" /><Relationship Id="rId4" Type="http://schemas.openxmlformats.org/officeDocument/2006/relationships/image" Target="../media/image11.png"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Master" Target="../slideMasters/slideMaster1.xml" /><Relationship Id="rId5" Type="http://schemas.openxmlformats.org/officeDocument/2006/relationships/image" Target="../media/image18.svg" /><Relationship Id="rId4" Type="http://schemas.openxmlformats.org/officeDocument/2006/relationships/image" Target="../media/image17.png"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5.png" /><Relationship Id="rId1" Type="http://schemas.openxmlformats.org/officeDocument/2006/relationships/slideMaster" Target="../slideMasters/slideMaster1.xml" /><Relationship Id="rId5" Type="http://schemas.openxmlformats.org/officeDocument/2006/relationships/image" Target="../media/image21.svg" /><Relationship Id="rId4" Type="http://schemas.openxmlformats.org/officeDocument/2006/relationships/image" Target="../media/image20.png"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12.xml" /><Relationship Id="rId1" Type="http://schemas.openxmlformats.org/officeDocument/2006/relationships/slideLayout" Target="../slideLayouts/slideLayout13.xml" /><Relationship Id="rId4" Type="http://schemas.openxmlformats.org/officeDocument/2006/relationships/image" Target="../media/image27.sv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normAutofit/>
          </a:bodyPr>
          <a:lstStyle/>
          <a:p>
            <a:r>
              <a:rPr lang="en-US" dirty="0"/>
              <a:t>Understanding probability inequalities</a:t>
            </a:r>
          </a:p>
        </p:txBody>
      </p:sp>
      <p:sp>
        <p:nvSpPr>
          <p:cNvPr id="3" name="TextBox 2">
            <a:extLst>
              <a:ext uri="{FF2B5EF4-FFF2-40B4-BE49-F238E27FC236}">
                <a16:creationId xmlns:a16="http://schemas.microsoft.com/office/drawing/2014/main" id="{C003CB57-824F-8B29-AC84-1A55D4205948}"/>
              </a:ext>
            </a:extLst>
          </p:cNvPr>
          <p:cNvSpPr txBox="1"/>
          <p:nvPr/>
        </p:nvSpPr>
        <p:spPr>
          <a:xfrm>
            <a:off x="6095456" y="6084025"/>
            <a:ext cx="58113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Markov and Chebyshev's Inequalities</a:t>
            </a:r>
          </a:p>
        </p:txBody>
      </p:sp>
    </p:spTree>
    <p:extLst>
      <p:ext uri="{BB962C8B-B14F-4D97-AF65-F5344CB8AC3E}">
        <p14:creationId xmlns:p14="http://schemas.microsoft.com/office/powerpoint/2010/main" val="2945390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87828" y="-4989"/>
            <a:ext cx="7273637" cy="906327"/>
          </a:xfrm>
        </p:spPr>
        <p:txBody>
          <a:bodyPr/>
          <a:lstStyle/>
          <a:p>
            <a:r>
              <a:rPr lang="en-US" dirty="0"/>
              <a:t>Example</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370114" y="781278"/>
            <a:ext cx="9472552" cy="5679755"/>
          </a:xfrm>
        </p:spPr>
        <p:txBody>
          <a:bodyPr vert="horz" lIns="91440" tIns="45720" rIns="91440" bIns="45720" rtlCol="0" anchor="t">
            <a:noAutofit/>
          </a:bodyPr>
          <a:lstStyle/>
          <a:p>
            <a:pPr algn="ctr">
              <a:buNone/>
            </a:pPr>
            <a:r>
              <a:rPr lang="en-US" dirty="0">
                <a:ea typeface="+mn-lt"/>
                <a:cs typeface="+mn-lt"/>
              </a:rPr>
              <a:t>Now let's imagine you're playing a game where you roll a fair six-sided die. You want to know how likely it is to roll a number that's far from the average roll (which is 3.5).</a:t>
            </a:r>
            <a:endParaRPr lang="en-US" dirty="0"/>
          </a:p>
          <a:p>
            <a:pPr algn="ctr">
              <a:buNone/>
            </a:pPr>
            <a:r>
              <a:rPr lang="en-US" b="1" dirty="0">
                <a:solidFill>
                  <a:srgbClr val="0070C0"/>
                </a:solidFill>
                <a:ea typeface="+mn-lt"/>
                <a:cs typeface="+mn-lt"/>
              </a:rPr>
              <a:t>Chebyshev's Inequality:</a:t>
            </a:r>
            <a:r>
              <a:rPr lang="en-US" dirty="0">
                <a:solidFill>
                  <a:srgbClr val="0070C0"/>
                </a:solidFill>
                <a:ea typeface="+mn-lt"/>
                <a:cs typeface="+mn-lt"/>
              </a:rPr>
              <a:t> </a:t>
            </a:r>
            <a:r>
              <a:rPr lang="en-US" sz="2400" dirty="0">
                <a:solidFill>
                  <a:srgbClr val="0070C0"/>
                </a:solidFill>
                <a:ea typeface="+mn-lt"/>
                <a:cs typeface="+mn-lt"/>
              </a:rPr>
              <a:t>𝑃( ∣𝑋−𝜇∣ ≥ 𝑘𝜎 ) ≤ 1𝑘^2</a:t>
            </a:r>
            <a:endParaRPr lang="en-US" sz="2400" i="1" dirty="0">
              <a:solidFill>
                <a:srgbClr val="0070C0"/>
              </a:solidFill>
              <a:ea typeface="+mn-lt"/>
              <a:cs typeface="+mn-lt"/>
            </a:endParaRPr>
          </a:p>
          <a:p>
            <a:pPr algn="ctr">
              <a:buNone/>
            </a:pPr>
            <a:r>
              <a:rPr lang="en-US" dirty="0">
                <a:solidFill>
                  <a:srgbClr val="0070C0"/>
                </a:solidFill>
                <a:ea typeface="+mn-lt"/>
                <a:cs typeface="+mn-lt"/>
              </a:rPr>
              <a:t>Given:</a:t>
            </a:r>
            <a:endParaRPr lang="en-US" dirty="0"/>
          </a:p>
          <a:p>
            <a:pPr algn="ctr">
              <a:buFont typeface="Arial"/>
              <a:buChar char="•"/>
            </a:pPr>
            <a:r>
              <a:rPr lang="en-US" dirty="0">
                <a:solidFill>
                  <a:srgbClr val="0070C0"/>
                </a:solidFill>
                <a:ea typeface="+mn-lt"/>
                <a:cs typeface="+mn-lt"/>
              </a:rPr>
              <a:t>Mean (μ) of the die roll outcomes = 3.5</a:t>
            </a:r>
            <a:endParaRPr lang="en-US">
              <a:solidFill>
                <a:srgbClr val="0070C0"/>
              </a:solidFill>
            </a:endParaRPr>
          </a:p>
          <a:p>
            <a:pPr algn="ctr">
              <a:buFont typeface="Arial"/>
              <a:buChar char="•"/>
            </a:pPr>
            <a:r>
              <a:rPr lang="en-US" dirty="0">
                <a:solidFill>
                  <a:srgbClr val="0070C0"/>
                </a:solidFill>
                <a:ea typeface="+mn-lt"/>
                <a:cs typeface="+mn-lt"/>
              </a:rPr>
              <a:t>Variance (σ²) of the die roll outcomes = (1^2+2^2+3^2+4^2+5^2+6^2)/6 </a:t>
            </a:r>
          </a:p>
          <a:p>
            <a:pPr marL="0" indent="0" algn="ctr">
              <a:buNone/>
            </a:pPr>
            <a:r>
              <a:rPr lang="en-US" dirty="0">
                <a:solidFill>
                  <a:srgbClr val="0070C0"/>
                </a:solidFill>
                <a:ea typeface="+mn-lt"/>
                <a:cs typeface="+mn-lt"/>
              </a:rPr>
              <a:t>=35/6 ≈5.833</a:t>
            </a:r>
            <a:endParaRPr lang="en-US" dirty="0">
              <a:solidFill>
                <a:srgbClr val="0070C0"/>
              </a:solidFill>
            </a:endParaRPr>
          </a:p>
          <a:p>
            <a:pPr algn="ctr">
              <a:buFont typeface="Arial"/>
              <a:buChar char="•"/>
            </a:pPr>
            <a:r>
              <a:rPr lang="en-US" dirty="0">
                <a:solidFill>
                  <a:srgbClr val="0070C0"/>
                </a:solidFill>
                <a:ea typeface="+mn-lt"/>
                <a:cs typeface="+mn-lt"/>
              </a:rPr>
              <a:t>Standard deviation (σ) = 35/6 ≈ 2.415635  ≈ 2.415</a:t>
            </a:r>
            <a:endParaRPr lang="en-US" dirty="0">
              <a:solidFill>
                <a:srgbClr val="0070C0"/>
              </a:solidFill>
            </a:endParaRPr>
          </a:p>
          <a:p>
            <a:pPr indent="0" algn="ctr">
              <a:buNone/>
            </a:pPr>
            <a:r>
              <a:rPr lang="en-US" dirty="0">
                <a:solidFill>
                  <a:srgbClr val="0070C0"/>
                </a:solidFill>
                <a:ea typeface="+mn-lt"/>
                <a:cs typeface="+mn-lt"/>
              </a:rPr>
              <a:t>Let's say we want to know the probability of rolling a number that's at least 3 </a:t>
            </a:r>
            <a:r>
              <a:rPr lang="en-US">
                <a:solidFill>
                  <a:srgbClr val="0070C0"/>
                </a:solidFill>
                <a:ea typeface="+mn-lt"/>
                <a:cs typeface="+mn-lt"/>
              </a:rPr>
              <a:t>standard deviations away from the mean. Using Chebyshev's Inequality:</a:t>
            </a:r>
          </a:p>
          <a:p>
            <a:pPr indent="0" algn="ctr">
              <a:buNone/>
            </a:pPr>
            <a:r>
              <a:rPr lang="en-US" dirty="0">
                <a:solidFill>
                  <a:srgbClr val="0070C0"/>
                </a:solidFill>
                <a:ea typeface="+mn-lt"/>
                <a:cs typeface="+mn-lt"/>
              </a:rPr>
              <a:t> 𝑃(∣𝑋−3.5∣ ≥ 3×2.415) ≤ 1/3^2</a:t>
            </a:r>
            <a:endParaRPr lang="en-US" dirty="0">
              <a:solidFill>
                <a:srgbClr val="000000"/>
              </a:solidFill>
              <a:ea typeface="+mn-lt"/>
              <a:cs typeface="+mn-lt"/>
            </a:endParaRPr>
          </a:p>
          <a:p>
            <a:pPr indent="0" algn="ctr">
              <a:buNone/>
            </a:pPr>
            <a:r>
              <a:rPr lang="en-US" dirty="0">
                <a:solidFill>
                  <a:srgbClr val="0070C0"/>
                </a:solidFill>
                <a:ea typeface="+mn-lt"/>
                <a:cs typeface="+mn-lt"/>
              </a:rPr>
              <a:t>=1^9≈0.111</a:t>
            </a:r>
            <a:endParaRPr lang="en-US" dirty="0"/>
          </a:p>
          <a:p>
            <a:pPr indent="0" algn="ctr">
              <a:buNone/>
            </a:pPr>
            <a:r>
              <a:rPr lang="en-US" dirty="0">
                <a:solidFill>
                  <a:srgbClr val="0070C0"/>
                </a:solidFill>
                <a:ea typeface="+mn-lt"/>
                <a:cs typeface="+mn-lt"/>
              </a:rPr>
              <a:t>This means that the probability of rolling a number at least 3 standard deviations away from the mean is at most 0.111, or about 11.1%.</a:t>
            </a:r>
            <a:endParaRPr lang="en-US">
              <a:solidFill>
                <a:srgbClr val="0070C0"/>
              </a:solidFill>
            </a:endParaRPr>
          </a:p>
          <a:p>
            <a:pPr algn="ctr">
              <a:buNone/>
            </a:pPr>
            <a:br>
              <a:rPr lang="en-US" dirty="0"/>
            </a:br>
            <a:endParaRPr lang="en-US"/>
          </a:p>
        </p:txBody>
      </p:sp>
    </p:spTree>
    <p:extLst>
      <p:ext uri="{BB962C8B-B14F-4D97-AF65-F5344CB8AC3E}">
        <p14:creationId xmlns:p14="http://schemas.microsoft.com/office/powerpoint/2010/main" val="4261622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381000" y="234497"/>
            <a:ext cx="7273637" cy="579757"/>
          </a:xfrm>
        </p:spPr>
        <p:txBody>
          <a:bodyPr/>
          <a:lstStyle/>
          <a:p>
            <a:r>
              <a:rPr lang="en-US" u="sng" dirty="0"/>
              <a:t>Real-world applications</a:t>
            </a:r>
            <a:endParaRPr lang="en-US" sz="3200" u="sng"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85056" y="901021"/>
            <a:ext cx="11138065" cy="5679755"/>
          </a:xfrm>
        </p:spPr>
        <p:txBody>
          <a:bodyPr vert="horz" lIns="91440" tIns="45720" rIns="91440" bIns="45720" rtlCol="0" anchor="t">
            <a:noAutofit/>
          </a:bodyPr>
          <a:lstStyle/>
          <a:p>
            <a:r>
              <a:rPr lang="en-US" b="1">
                <a:ea typeface="+mn-lt"/>
                <a:cs typeface="+mn-lt"/>
              </a:rPr>
              <a:t>Finance:</a:t>
            </a:r>
            <a:endParaRPr lang="en-US"/>
          </a:p>
          <a:p>
            <a:pPr lvl="1" indent="-342900">
              <a:buFont typeface="Courier New" panose="020B0604020202020204" pitchFamily="34" charset="0"/>
              <a:buChar char="o"/>
            </a:pPr>
            <a:r>
              <a:rPr lang="en-US" sz="2000" dirty="0">
                <a:ea typeface="+mn-lt"/>
                <a:cs typeface="+mn-lt"/>
              </a:rPr>
              <a:t>Markov's Inequality and Chebyshev's Inequality are used in financial risk management to estimate the </a:t>
            </a:r>
            <a:r>
              <a:rPr lang="en-US" sz="2000">
                <a:ea typeface="+mn-lt"/>
                <a:cs typeface="+mn-lt"/>
              </a:rPr>
              <a:t>likelihood of extreme events, such as stock market crashes or large fluctuations in asset prices.</a:t>
            </a:r>
            <a:endParaRPr lang="en-US" sz="2000" dirty="0">
              <a:ea typeface="+mn-lt"/>
              <a:cs typeface="+mn-lt"/>
            </a:endParaRPr>
          </a:p>
          <a:p>
            <a:pPr lvl="1" indent="-342900">
              <a:buFont typeface="Courier New" panose="020B0604020202020204" pitchFamily="34" charset="0"/>
              <a:buChar char="o"/>
            </a:pPr>
            <a:r>
              <a:rPr lang="en-US" dirty="0">
                <a:ea typeface="+mn-lt"/>
                <a:cs typeface="+mn-lt"/>
              </a:rPr>
              <a:t>S</a:t>
            </a:r>
            <a:r>
              <a:rPr lang="en-US" sz="2000" dirty="0">
                <a:ea typeface="+mn-lt"/>
                <a:cs typeface="+mn-lt"/>
              </a:rPr>
              <a:t>uppose a financial analyst wants to estimate the probability that a stock's price will drop by more than 20% in a single trading day. Chebyshev's Inequality can be applied using historical price data to provide an upper bound on this probability, aiding investors in risk assessment.</a:t>
            </a:r>
            <a:endParaRPr lang="en-US"/>
          </a:p>
          <a:p>
            <a:pPr>
              <a:buFont typeface="Arial"/>
              <a:buChar char="•"/>
            </a:pPr>
            <a:r>
              <a:rPr lang="en-US" b="1" dirty="0">
                <a:ea typeface="+mn-lt"/>
                <a:cs typeface="+mn-lt"/>
              </a:rPr>
              <a:t>Engineering:</a:t>
            </a:r>
          </a:p>
          <a:p>
            <a:pPr lvl="1" indent="-342900">
              <a:buFont typeface="Courier New"/>
              <a:buChar char="o"/>
            </a:pPr>
            <a:r>
              <a:rPr lang="en-US" sz="2000" dirty="0">
                <a:ea typeface="+mn-lt"/>
                <a:cs typeface="+mn-lt"/>
              </a:rPr>
              <a:t>In structural engineering, engineers may use Markov's Inequality to estimate the probability of a bridge exceeding a certain load capacity during its lifetime. This information is crucial for ensuring the safety and reliability of infrastructure projects.</a:t>
            </a:r>
            <a:endParaRPr lang="en-US" sz="2000" dirty="0"/>
          </a:p>
          <a:p>
            <a:pPr>
              <a:buFont typeface="Arial"/>
              <a:buChar char="•"/>
            </a:pPr>
            <a:r>
              <a:rPr lang="en-US" b="1">
                <a:ea typeface="+mn-lt"/>
                <a:cs typeface="+mn-lt"/>
              </a:rPr>
              <a:t>Computer Science:</a:t>
            </a:r>
            <a:endParaRPr lang="en-US">
              <a:ea typeface="+mn-lt"/>
              <a:cs typeface="+mn-lt"/>
            </a:endParaRPr>
          </a:p>
          <a:p>
            <a:pPr lvl="1" indent="-342900">
              <a:buFont typeface="Courier New"/>
              <a:buChar char="o"/>
            </a:pPr>
            <a:r>
              <a:rPr lang="en-US" sz="2000" dirty="0">
                <a:ea typeface="+mn-lt"/>
                <a:cs typeface="+mn-lt"/>
              </a:rPr>
              <a:t>In computer science, these inequalities are employed in analyzing the performance and efficiency of </a:t>
            </a:r>
            <a:r>
              <a:rPr lang="en-US" sz="2000">
                <a:ea typeface="+mn-lt"/>
                <a:cs typeface="+mn-lt"/>
              </a:rPr>
              <a:t>algorithms and systems.</a:t>
            </a:r>
          </a:p>
          <a:p>
            <a:pPr lvl="1" indent="-342900">
              <a:buFont typeface="Courier New"/>
              <a:buChar char="o"/>
            </a:pPr>
            <a:r>
              <a:rPr lang="en-US" sz="2000" dirty="0">
                <a:ea typeface="+mn-lt"/>
                <a:cs typeface="+mn-lt"/>
              </a:rPr>
              <a:t>For instance, Chebyshev's Inequality can be used to bound the probability of a program's execution time exceeding a certain threshold, helping in optimizing computational resources.</a:t>
            </a:r>
            <a:endParaRPr lang="en-US" sz="2000"/>
          </a:p>
          <a:p>
            <a:pPr>
              <a:buNone/>
            </a:pPr>
            <a:br>
              <a:rPr lang="en-US" dirty="0"/>
            </a:br>
            <a:endParaRPr lang="en-US"/>
          </a:p>
        </p:txBody>
      </p:sp>
    </p:spTree>
    <p:extLst>
      <p:ext uri="{BB962C8B-B14F-4D97-AF65-F5344CB8AC3E}">
        <p14:creationId xmlns:p14="http://schemas.microsoft.com/office/powerpoint/2010/main" val="2985912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vert="horz" lIns="91440" tIns="45720" rIns="91440" bIns="45720" rtlCol="0" anchor="t">
            <a:normAutofit/>
          </a:bodyPr>
          <a:lstStyle/>
          <a:p>
            <a:r>
              <a:rPr lang="en-US" dirty="0"/>
              <a:t>Somay Singh</a:t>
            </a:r>
          </a:p>
          <a:p>
            <a:r>
              <a:rPr lang="en-US" dirty="0"/>
              <a:t>B.Sc. (H) C.S.</a:t>
            </a:r>
          </a:p>
          <a:p>
            <a:r>
              <a:rPr lang="en-US" dirty="0"/>
              <a:t>23/38024</a:t>
            </a:r>
          </a:p>
        </p:txBody>
      </p:sp>
    </p:spTree>
    <p:extLst>
      <p:ext uri="{BB962C8B-B14F-4D97-AF65-F5344CB8AC3E}">
        <p14:creationId xmlns:p14="http://schemas.microsoft.com/office/powerpoint/2010/main" val="769932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504341"/>
            <a:ext cx="5181600" cy="2376868"/>
          </a:xfrm>
        </p:spPr>
        <p:txBody>
          <a:bodyPr/>
          <a:lstStyle/>
          <a:p>
            <a:r>
              <a:rPr lang="en-US"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179256"/>
            <a:ext cx="5181600" cy="3534076"/>
          </a:xfrm>
        </p:spPr>
        <p:txBody>
          <a:bodyPr vert="horz" lIns="91440" tIns="45720" rIns="91440" bIns="45720" rtlCol="0" anchor="t">
            <a:noAutofit/>
          </a:bodyPr>
          <a:lstStyle/>
          <a:p>
            <a:r>
              <a:rPr lang="en-US" sz="1600" dirty="0"/>
              <a:t>Probability</a:t>
            </a:r>
            <a:r>
              <a:rPr lang="en-US" sz="1600" dirty="0">
                <a:ea typeface="+mn-lt"/>
                <a:cs typeface="+mn-lt"/>
              </a:rPr>
              <a:t> inequalities are tools in probability theory that allow us to understand and quantify the likelihood of certain events occurring, or the behavior of random variables, even when we don't have complete information about their distributions. These inequalities provide bounds or limits on probabilities, helping us make predictions and draw conclusions in a wide range of fields, including statistics, finance, engineering, and computer science.</a:t>
            </a:r>
            <a:endParaRPr lang="en-US" sz="1600" dirty="0"/>
          </a:p>
          <a:p>
            <a:r>
              <a:rPr lang="en-US" sz="1600" dirty="0">
                <a:ea typeface="+mn-lt"/>
                <a:cs typeface="+mn-lt"/>
              </a:rPr>
              <a:t>Two fundamental probability inequalities are Markov's Inequality and Chebyshev's Inequality.</a:t>
            </a:r>
          </a:p>
        </p:txBody>
      </p:sp>
    </p:spTree>
    <p:extLst>
      <p:ext uri="{BB962C8B-B14F-4D97-AF65-F5344CB8AC3E}">
        <p14:creationId xmlns:p14="http://schemas.microsoft.com/office/powerpoint/2010/main" val="542059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Markov inequality</a:t>
            </a:r>
          </a:p>
        </p:txBody>
      </p:sp>
    </p:spTree>
    <p:extLst>
      <p:ext uri="{BB962C8B-B14F-4D97-AF65-F5344CB8AC3E}">
        <p14:creationId xmlns:p14="http://schemas.microsoft.com/office/powerpoint/2010/main" val="4293742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2240280" y="222068"/>
            <a:ext cx="4805997" cy="2689629"/>
          </a:xfrm>
        </p:spPr>
        <p:txBody>
          <a:bodyPr/>
          <a:lstStyle/>
          <a:p>
            <a:r>
              <a:rPr lang="en-US" dirty="0"/>
              <a:t>overview</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2239963" y="2910248"/>
            <a:ext cx="7712482" cy="2389736"/>
          </a:xfrm>
        </p:spPr>
        <p:txBody>
          <a:bodyPr vert="horz" lIns="91440" tIns="45720" rIns="91440" bIns="45720" rtlCol="0" anchor="t">
            <a:noAutofit/>
          </a:bodyPr>
          <a:lstStyle/>
          <a:p>
            <a:r>
              <a:rPr lang="en-US" dirty="0">
                <a:ea typeface="+mn-lt"/>
                <a:cs typeface="+mn-lt"/>
              </a:rPr>
              <a:t>Markov's Inequality provides an upper bound on the probability that a non-negative random variable exceeds a certain value. It's particularly useful when we know the average or expected value of a random variable but have limited information about its distribution.</a:t>
            </a:r>
          </a:p>
          <a:p>
            <a:endParaRPr lang="en-US" dirty="0"/>
          </a:p>
        </p:txBody>
      </p:sp>
    </p:spTree>
    <p:extLst>
      <p:ext uri="{BB962C8B-B14F-4D97-AF65-F5344CB8AC3E}">
        <p14:creationId xmlns:p14="http://schemas.microsoft.com/office/powerpoint/2010/main" val="56176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Key points:</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a:bodyPr>
          <a:lstStyle/>
          <a:p>
            <a:r>
              <a:rPr lang="en-US" dirty="0">
                <a:ea typeface="+mn-lt"/>
                <a:cs typeface="+mn-lt"/>
              </a:rPr>
              <a:t>Markov's Inequality provides an upper bound on the probability that a non-negative random variable exceeds a certain value.</a:t>
            </a:r>
            <a:endParaRPr lang="en-US" dirty="0">
              <a:cs typeface="Calibri"/>
            </a:endParaRPr>
          </a:p>
          <a:p>
            <a:r>
              <a:rPr lang="en-US" dirty="0">
                <a:ea typeface="+mn-lt"/>
                <a:cs typeface="+mn-lt"/>
              </a:rPr>
              <a:t>Mathematically, for any non-negative random variable X and any positive number a, Markov's Inequality states: </a:t>
            </a:r>
          </a:p>
          <a:p>
            <a:pPr marL="0" indent="0">
              <a:buNone/>
            </a:pPr>
            <a:r>
              <a:rPr lang="en-US" dirty="0">
                <a:ea typeface="+mn-lt"/>
                <a:cs typeface="+mn-lt"/>
              </a:rPr>
              <a:t>                                P(X ≥ a) ≤ E[X] / a</a:t>
            </a:r>
            <a:endParaRPr lang="en-US" dirty="0"/>
          </a:p>
          <a:p>
            <a:r>
              <a:rPr lang="en-US" dirty="0">
                <a:ea typeface="+mn-lt"/>
                <a:cs typeface="+mn-lt"/>
              </a:rPr>
              <a:t>This inequality is particularly useful when the exact distribution of X is unknown or difficult to compute.</a:t>
            </a:r>
            <a:endParaRPr lang="en-US" dirty="0"/>
          </a:p>
          <a:p>
            <a:r>
              <a:rPr lang="en-US" dirty="0">
                <a:ea typeface="+mn-lt"/>
                <a:cs typeface="+mn-lt"/>
              </a:rPr>
              <a:t>Example: Suppose the average number of goals scored by a football team in a match is 2. Markov's Inequality can be used to bound the probability that they score at least 5 goals.</a:t>
            </a:r>
            <a:endParaRPr lang="en-US" dirty="0"/>
          </a:p>
          <a:p>
            <a:pPr marL="228600" indent="-228600">
              <a:spcBef>
                <a:spcPts val="0"/>
              </a:spcBef>
              <a:spcAft>
                <a:spcPts val="1200"/>
              </a:spcAft>
              <a:buFont typeface="Arial" panose="020B0604020202020204" pitchFamily="34" charset="0"/>
              <a:buChar char="•"/>
            </a:pPr>
            <a:endParaRPr lang="en-US" sz="2000" cap="none" dirty="0">
              <a:cs typeface="Calibri"/>
            </a:endParaRPr>
          </a:p>
        </p:txBody>
      </p:sp>
    </p:spTree>
    <p:extLst>
      <p:ext uri="{BB962C8B-B14F-4D97-AF65-F5344CB8AC3E}">
        <p14:creationId xmlns:p14="http://schemas.microsoft.com/office/powerpoint/2010/main" val="412000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468085" y="5897"/>
            <a:ext cx="7273637" cy="1167584"/>
          </a:xfrm>
        </p:spPr>
        <p:txBody>
          <a:bodyPr/>
          <a:lstStyle/>
          <a:p>
            <a:r>
              <a:rPr lang="en-US" dirty="0"/>
              <a:t>Example</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370114" y="890136"/>
            <a:ext cx="9494323" cy="5614440"/>
          </a:xfrm>
        </p:spPr>
        <p:txBody>
          <a:bodyPr vert="horz" lIns="91440" tIns="45720" rIns="91440" bIns="45720" rtlCol="0" anchor="t">
            <a:noAutofit/>
          </a:bodyPr>
          <a:lstStyle/>
          <a:p>
            <a:pPr algn="ctr">
              <a:buNone/>
            </a:pPr>
            <a:r>
              <a:rPr lang="en-US" dirty="0">
                <a:ea typeface="+mn-lt"/>
                <a:cs typeface="+mn-lt"/>
              </a:rPr>
              <a:t>   Imagine you have a bag of marbles, but you don't know exactly how many marbles are in it. You know that the average weight of each marble is 10 grams, but some marbles might be heavier or lighter. Now, let's say you want to know the probability that a randomly picked marble from the bag weighs at least 20 grams. Since you don't know the exact distribution of marble weights, you can't calculate this probability directly.</a:t>
            </a:r>
            <a:endParaRPr lang="en-US" dirty="0"/>
          </a:p>
          <a:p>
            <a:pPr algn="ctr">
              <a:buNone/>
            </a:pPr>
            <a:r>
              <a:rPr lang="en-US" dirty="0">
                <a:solidFill>
                  <a:srgbClr val="0070C0"/>
                </a:solidFill>
                <a:ea typeface="+mn-lt"/>
                <a:cs typeface="+mn-lt"/>
              </a:rPr>
              <a:t>Markov's Inequality states:</a:t>
            </a:r>
            <a:endParaRPr lang="en-US">
              <a:solidFill>
                <a:srgbClr val="0070C0"/>
              </a:solidFill>
            </a:endParaRPr>
          </a:p>
          <a:p>
            <a:pPr algn="ctr">
              <a:buNone/>
            </a:pPr>
            <a:r>
              <a:rPr lang="en-US" i="1" dirty="0">
                <a:solidFill>
                  <a:srgbClr val="0070C0"/>
                </a:solidFill>
                <a:ea typeface="+mn-lt"/>
                <a:cs typeface="+mn-lt"/>
              </a:rPr>
              <a:t>P</a:t>
            </a:r>
            <a:r>
              <a:rPr lang="en-US" dirty="0">
                <a:solidFill>
                  <a:srgbClr val="0070C0"/>
                </a:solidFill>
                <a:ea typeface="+mn-lt"/>
                <a:cs typeface="+mn-lt"/>
              </a:rPr>
              <a:t>(</a:t>
            </a:r>
            <a:r>
              <a:rPr lang="en-US" i="1" dirty="0">
                <a:solidFill>
                  <a:srgbClr val="0070C0"/>
                </a:solidFill>
                <a:ea typeface="+mn-lt"/>
                <a:cs typeface="+mn-lt"/>
              </a:rPr>
              <a:t>X </a:t>
            </a:r>
            <a:r>
              <a:rPr lang="en-US" dirty="0">
                <a:solidFill>
                  <a:srgbClr val="0070C0"/>
                </a:solidFill>
                <a:ea typeface="+mn-lt"/>
                <a:cs typeface="+mn-lt"/>
              </a:rPr>
              <a:t>≥ </a:t>
            </a:r>
            <a:r>
              <a:rPr lang="en-US" i="1" dirty="0">
                <a:solidFill>
                  <a:srgbClr val="0070C0"/>
                </a:solidFill>
                <a:ea typeface="+mn-lt"/>
                <a:cs typeface="+mn-lt"/>
              </a:rPr>
              <a:t>a</a:t>
            </a:r>
            <a:r>
              <a:rPr lang="en-US" dirty="0">
                <a:solidFill>
                  <a:srgbClr val="0070C0"/>
                </a:solidFill>
                <a:ea typeface="+mn-lt"/>
                <a:cs typeface="+mn-lt"/>
              </a:rPr>
              <a:t>) ≤ </a:t>
            </a:r>
            <a:r>
              <a:rPr lang="en-US" i="1" dirty="0">
                <a:solidFill>
                  <a:srgbClr val="0070C0"/>
                </a:solidFill>
                <a:ea typeface="+mn-lt"/>
                <a:cs typeface="+mn-lt"/>
              </a:rPr>
              <a:t>E</a:t>
            </a:r>
            <a:r>
              <a:rPr lang="en-US" dirty="0">
                <a:solidFill>
                  <a:srgbClr val="0070C0"/>
                </a:solidFill>
                <a:ea typeface="+mn-lt"/>
                <a:cs typeface="+mn-lt"/>
              </a:rPr>
              <a:t>[</a:t>
            </a:r>
            <a:r>
              <a:rPr lang="en-US" i="1" dirty="0">
                <a:solidFill>
                  <a:srgbClr val="0070C0"/>
                </a:solidFill>
                <a:ea typeface="+mn-lt"/>
                <a:cs typeface="+mn-lt"/>
              </a:rPr>
              <a:t>X</a:t>
            </a:r>
            <a:r>
              <a:rPr lang="en-US" dirty="0">
                <a:solidFill>
                  <a:srgbClr val="0070C0"/>
                </a:solidFill>
                <a:ea typeface="+mn-lt"/>
                <a:cs typeface="+mn-lt"/>
              </a:rPr>
              <a:t>]/a</a:t>
            </a:r>
            <a:r>
              <a:rPr lang="en-US" sz="600" dirty="0">
                <a:solidFill>
                  <a:srgbClr val="0070C0"/>
                </a:solidFill>
                <a:ea typeface="+mn-lt"/>
                <a:cs typeface="+mn-lt"/>
              </a:rPr>
              <a:t> </a:t>
            </a:r>
            <a:br>
              <a:rPr lang="en-US" sz="600" dirty="0">
                <a:solidFill>
                  <a:srgbClr val="0070C0"/>
                </a:solidFill>
                <a:ea typeface="+mn-lt"/>
                <a:cs typeface="+mn-lt"/>
              </a:rPr>
            </a:br>
            <a:endParaRPr lang="en-US" sz="600" dirty="0">
              <a:solidFill>
                <a:srgbClr val="0070C0"/>
              </a:solidFill>
              <a:ea typeface="+mn-lt"/>
              <a:cs typeface="+mn-lt"/>
            </a:endParaRPr>
          </a:p>
          <a:p>
            <a:pPr algn="ctr">
              <a:buNone/>
            </a:pPr>
            <a:r>
              <a:rPr lang="en-US" dirty="0">
                <a:solidFill>
                  <a:srgbClr val="0070C0"/>
                </a:solidFill>
                <a:ea typeface="+mn-lt"/>
                <a:cs typeface="+mn-lt"/>
              </a:rPr>
              <a:t>Given:</a:t>
            </a:r>
            <a:endParaRPr lang="en-US">
              <a:solidFill>
                <a:srgbClr val="0070C0"/>
              </a:solidFill>
            </a:endParaRPr>
          </a:p>
          <a:p>
            <a:pPr algn="ctr">
              <a:buNone/>
            </a:pPr>
            <a:r>
              <a:rPr lang="en-US" dirty="0">
                <a:solidFill>
                  <a:srgbClr val="0070C0"/>
                </a:solidFill>
                <a:ea typeface="+mn-lt"/>
                <a:cs typeface="+mn-lt"/>
              </a:rPr>
              <a:t>- Average weight of each marble (E[X]) = 10 grams</a:t>
            </a:r>
            <a:endParaRPr lang="en-US">
              <a:solidFill>
                <a:srgbClr val="0070C0"/>
              </a:solidFill>
            </a:endParaRPr>
          </a:p>
          <a:p>
            <a:pPr algn="ctr">
              <a:buNone/>
            </a:pPr>
            <a:r>
              <a:rPr lang="en-US" dirty="0">
                <a:solidFill>
                  <a:srgbClr val="0070C0"/>
                </a:solidFill>
                <a:ea typeface="+mn-lt"/>
                <a:cs typeface="+mn-lt"/>
              </a:rPr>
              <a:t>Substituting our values:</a:t>
            </a:r>
            <a:endParaRPr lang="en-US">
              <a:solidFill>
                <a:srgbClr val="0070C0"/>
              </a:solidFill>
            </a:endParaRPr>
          </a:p>
          <a:p>
            <a:pPr algn="ctr">
              <a:buNone/>
            </a:pPr>
            <a:r>
              <a:rPr lang="en-US" i="1" dirty="0">
                <a:solidFill>
                  <a:srgbClr val="0070C0"/>
                </a:solidFill>
                <a:ea typeface="+mn-lt"/>
                <a:cs typeface="+mn-lt"/>
              </a:rPr>
              <a:t>P</a:t>
            </a:r>
            <a:r>
              <a:rPr lang="en-US" dirty="0">
                <a:solidFill>
                  <a:srgbClr val="0070C0"/>
                </a:solidFill>
                <a:ea typeface="+mn-lt"/>
                <a:cs typeface="+mn-lt"/>
              </a:rPr>
              <a:t>(weight ≥ 20 grams) ≤ 10 grams/20 grams =0.5</a:t>
            </a:r>
          </a:p>
          <a:p>
            <a:pPr algn="ctr">
              <a:buNone/>
            </a:pPr>
            <a:r>
              <a:rPr lang="en-US" dirty="0">
                <a:solidFill>
                  <a:srgbClr val="0070C0"/>
                </a:solidFill>
                <a:ea typeface="+mn-lt"/>
                <a:cs typeface="+mn-lt"/>
              </a:rPr>
              <a:t>This means that the probability of picking a marble weighing at least 20 grams is less than or equal to 0.5, or 50%</a:t>
            </a:r>
            <a:endParaRPr lang="en-US">
              <a:solidFill>
                <a:srgbClr val="0070C0"/>
              </a:solidFill>
            </a:endParaRPr>
          </a:p>
        </p:txBody>
      </p:sp>
    </p:spTree>
    <p:extLst>
      <p:ext uri="{BB962C8B-B14F-4D97-AF65-F5344CB8AC3E}">
        <p14:creationId xmlns:p14="http://schemas.microsoft.com/office/powerpoint/2010/main" val="2990144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870857" y="2356485"/>
            <a:ext cx="4896678" cy="3624984"/>
          </a:xfrm>
        </p:spPr>
        <p:txBody>
          <a:bodyPr/>
          <a:lstStyle/>
          <a:p>
            <a:r>
              <a:rPr lang="en-US" dirty="0"/>
              <a:t>Chebyshev's inequality</a:t>
            </a:r>
          </a:p>
        </p:txBody>
      </p:sp>
    </p:spTree>
    <p:extLst>
      <p:ext uri="{BB962C8B-B14F-4D97-AF65-F5344CB8AC3E}">
        <p14:creationId xmlns:p14="http://schemas.microsoft.com/office/powerpoint/2010/main" val="1760417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2601685" y="1714954"/>
            <a:ext cx="10363201" cy="1629601"/>
          </a:xfrm>
        </p:spPr>
        <p:txBody>
          <a:bodyPr>
            <a:normAutofit/>
          </a:bodyPr>
          <a:lstStyle/>
          <a:p>
            <a:r>
              <a:rPr lang="en-US" sz="4800" dirty="0"/>
              <a:t>overview</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13" name="Content Placeholder 12">
            <a:extLst>
              <a:ext uri="{FF2B5EF4-FFF2-40B4-BE49-F238E27FC236}">
                <a16:creationId xmlns:a16="http://schemas.microsoft.com/office/drawing/2014/main" id="{5DC684ED-97A7-BCDB-2F85-8F24C26F7198}"/>
              </a:ext>
            </a:extLst>
          </p:cNvPr>
          <p:cNvSpPr>
            <a:spLocks noGrp="1"/>
          </p:cNvSpPr>
          <p:nvPr>
            <p:ph sz="quarter" idx="10"/>
          </p:nvPr>
        </p:nvSpPr>
        <p:spPr>
          <a:xfrm>
            <a:off x="2601685" y="2947535"/>
            <a:ext cx="7039223" cy="1994580"/>
          </a:xfrm>
        </p:spPr>
        <p:txBody>
          <a:bodyPr vert="horz" lIns="91440" tIns="45720" rIns="91440" bIns="45720" rtlCol="0" anchor="t">
            <a:noAutofit/>
          </a:bodyPr>
          <a:lstStyle/>
          <a:p>
            <a:pPr marL="0" indent="0">
              <a:buNone/>
            </a:pPr>
            <a:r>
              <a:rPr lang="en-US" dirty="0">
                <a:ea typeface="+mn-lt"/>
                <a:cs typeface="+mn-lt"/>
              </a:rPr>
              <a:t>Chebyshev's Inequality, on the other hand, gives us an upper bound on the probability that a random variable deviates from its mean by more than a certain amount. This inequality helps us understand the spread or variability of a random variable's values around its mean.</a:t>
            </a:r>
            <a:endParaRPr lang="en-US"/>
          </a:p>
        </p:txBody>
      </p:sp>
    </p:spTree>
    <p:extLst>
      <p:ext uri="{BB962C8B-B14F-4D97-AF65-F5344CB8AC3E}">
        <p14:creationId xmlns:p14="http://schemas.microsoft.com/office/powerpoint/2010/main" val="430403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Key points:</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a:bodyPr>
          <a:lstStyle/>
          <a:p>
            <a:r>
              <a:rPr lang="en-US" dirty="0">
                <a:ea typeface="+mn-lt"/>
                <a:cs typeface="+mn-lt"/>
              </a:rPr>
              <a:t>Chebyshev's Inequality provides an upper bound on the probability that a random variable deviates from its mean by more than a certain amount.</a:t>
            </a:r>
          </a:p>
          <a:p>
            <a:r>
              <a:rPr lang="en-US" dirty="0">
                <a:ea typeface="+mn-lt"/>
                <a:cs typeface="+mn-lt"/>
              </a:rPr>
              <a:t>Mathematically, for any random variable X with finite mean μ and variance σ², and any positive number k, Chebyshev's Inequality states: P(|X - μ| ≥ k σ) ≤ 1 / k².</a:t>
            </a:r>
            <a:endParaRPr lang="en-US" dirty="0"/>
          </a:p>
          <a:p>
            <a:r>
              <a:rPr lang="en-US" dirty="0">
                <a:ea typeface="+mn-lt"/>
                <a:cs typeface="+mn-lt"/>
              </a:rPr>
              <a:t>This inequality is particularly useful in analyzing the spread or dispersion of a random variable's values around its mean.</a:t>
            </a:r>
          </a:p>
          <a:p>
            <a:r>
              <a:rPr lang="en-US" dirty="0">
                <a:ea typeface="+mn-lt"/>
                <a:cs typeface="+mn-lt"/>
              </a:rPr>
              <a:t>Example: Chebyshev's Inequality can be used to estimate the probability that the waiting time for a bus exceeds twice its average waiting time.</a:t>
            </a:r>
          </a:p>
          <a:p>
            <a:pPr marL="228600" indent="-228600">
              <a:spcBef>
                <a:spcPts val="0"/>
              </a:spcBef>
              <a:spcAft>
                <a:spcPts val="1200"/>
              </a:spcAft>
              <a:buFont typeface="Arial" panose="020B0604020202020204" pitchFamily="34" charset="0"/>
              <a:buChar char="•"/>
            </a:pPr>
            <a:endParaRPr lang="en-US" sz="2000" cap="none" dirty="0">
              <a:cs typeface="Calibri"/>
            </a:endParaRPr>
          </a:p>
        </p:txBody>
      </p:sp>
    </p:spTree>
    <p:extLst>
      <p:ext uri="{BB962C8B-B14F-4D97-AF65-F5344CB8AC3E}">
        <p14:creationId xmlns:p14="http://schemas.microsoft.com/office/powerpoint/2010/main" val="2711971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17B53FD5-8F3E-4406-8404-9F78B5E6376E}">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B133F63F-9110-40E7-9727-485934F4150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Understanding probability inequalities</vt:lpstr>
      <vt:lpstr>Introduction</vt:lpstr>
      <vt:lpstr>Markov inequality</vt:lpstr>
      <vt:lpstr>overview</vt:lpstr>
      <vt:lpstr>Key points:</vt:lpstr>
      <vt:lpstr>Example</vt:lpstr>
      <vt:lpstr>Chebyshev's inequality</vt:lpstr>
      <vt:lpstr>overview</vt:lpstr>
      <vt:lpstr>Key points:</vt:lpstr>
      <vt:lpstr>Example</vt:lpstr>
      <vt:lpstr>Real-world 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NIKHIL  VERMA</cp:lastModifiedBy>
  <cp:revision>300</cp:revision>
  <dcterms:created xsi:type="dcterms:W3CDTF">2024-05-05T06:35:38Z</dcterms:created>
  <dcterms:modified xsi:type="dcterms:W3CDTF">2024-05-09T17:52:02Z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